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9601200" cy="12801600" type="A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7" d="100"/>
          <a:sy n="37" d="100"/>
        </p:scale>
        <p:origin x="1733" y="43"/>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003425" y="744538"/>
            <a:ext cx="2792413"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907"/>
            <a:ext cx="5438139" cy="4467701"/>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5803745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79768" y="4715907"/>
            <a:ext cx="5438140" cy="4467701"/>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92" name="Shape 92"/>
          <p:cNvSpPr>
            <a:spLocks noGrp="1" noRot="1" noChangeAspect="1"/>
          </p:cNvSpPr>
          <p:nvPr>
            <p:ph type="sldImg" idx="2"/>
          </p:nvPr>
        </p:nvSpPr>
        <p:spPr>
          <a:xfrm>
            <a:off x="2003425" y="744538"/>
            <a:ext cx="27908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74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dia">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720089" y="2095077"/>
            <a:ext cx="8161020" cy="4456852"/>
          </a:xfrm>
          <a:prstGeom prst="rect">
            <a:avLst/>
          </a:prstGeom>
          <a:noFill/>
          <a:ln>
            <a:noFill/>
          </a:ln>
        </p:spPr>
        <p:txBody>
          <a:bodyPr wrap="square" lIns="91425" tIns="91425" rIns="91425" bIns="91425" anchor="b" anchorCtr="0"/>
          <a:lstStyle>
            <a:lvl1pPr marL="0" marR="0" lvl="0" indent="0" algn="ctr" rtl="0">
              <a:lnSpc>
                <a:spcPct val="90000"/>
              </a:lnSpc>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1200150" y="6723803"/>
            <a:ext cx="7200900" cy="3090755"/>
          </a:xfrm>
          <a:prstGeom prst="rect">
            <a:avLst/>
          </a:prstGeom>
          <a:noFill/>
          <a:ln>
            <a:noFill/>
          </a:ln>
        </p:spPr>
        <p:txBody>
          <a:bodyPr wrap="square" lIns="91425" tIns="91425" rIns="91425" bIns="91425" anchor="t" anchorCtr="0"/>
          <a:lstStyle>
            <a:lvl1pPr marL="0" marR="0" lvl="0" indent="0" algn="ctr" rtl="0">
              <a:lnSpc>
                <a:spcPct val="90000"/>
              </a:lnSpc>
              <a:spcBef>
                <a:spcPts val="1050"/>
              </a:spcBef>
              <a:buClr>
                <a:schemeClr val="dk1"/>
              </a:buClr>
              <a:buFont typeface="Arial"/>
              <a:buNone/>
              <a:defRPr sz="2520" b="0" i="0" u="none" strike="noStrike" cap="none">
                <a:solidFill>
                  <a:schemeClr val="dk1"/>
                </a:solidFill>
                <a:latin typeface="Calibri"/>
                <a:ea typeface="Calibri"/>
                <a:cs typeface="Calibri"/>
                <a:sym typeface="Calibri"/>
              </a:defRPr>
            </a:lvl1pPr>
            <a:lvl2pPr marL="480060" marR="0" lvl="1" indent="-10159" algn="ctr"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2pPr>
            <a:lvl3pPr marL="960120" marR="0" lvl="2" indent="-7619" algn="ctr" rtl="0">
              <a:lnSpc>
                <a:spcPct val="90000"/>
              </a:lnSpc>
              <a:spcBef>
                <a:spcPts val="525"/>
              </a:spcBef>
              <a:buClr>
                <a:schemeClr val="dk1"/>
              </a:buClr>
              <a:buFont typeface="Arial"/>
              <a:buNone/>
              <a:defRPr sz="1890" b="0" i="0" u="none" strike="noStrike" cap="none">
                <a:solidFill>
                  <a:schemeClr val="dk1"/>
                </a:solidFill>
                <a:latin typeface="Calibri"/>
                <a:ea typeface="Calibri"/>
                <a:cs typeface="Calibri"/>
                <a:sym typeface="Calibri"/>
              </a:defRPr>
            </a:lvl3pPr>
            <a:lvl4pPr marL="1440180" marR="0" lvl="3" indent="-5080"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4pPr>
            <a:lvl5pPr marL="1920240" marR="0" lvl="4" indent="-2539"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5pPr>
            <a:lvl6pPr marL="2400300" marR="0" lvl="5" indent="0"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6pPr>
            <a:lvl7pPr marL="2880360" marR="0" lvl="6" indent="-10160"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7pPr>
            <a:lvl8pPr marL="3360420" marR="0" lvl="7" indent="-7620"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8pPr>
            <a:lvl9pPr marL="3840480" marR="0" lvl="8" indent="-5079" algn="ctr" rtl="0">
              <a:lnSpc>
                <a:spcPct val="90000"/>
              </a:lnSpc>
              <a:spcBef>
                <a:spcPts val="525"/>
              </a:spcBef>
              <a:buClr>
                <a:schemeClr val="dk1"/>
              </a:buClr>
              <a:buFont typeface="Arial"/>
              <a:buNone/>
              <a:defRPr sz="1679"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nl-NL" sz="126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e titel en teks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481606" y="5070819"/>
            <a:ext cx="10848763" cy="2070258"/>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18918" y="3060568"/>
            <a:ext cx="10848763" cy="6090760"/>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655081" y="3191514"/>
            <a:ext cx="8281034" cy="5325109"/>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Font typeface="Calibri"/>
              <a:buNone/>
              <a:defRPr sz="63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655081" y="8567000"/>
            <a:ext cx="8281034" cy="2800349"/>
          </a:xfrm>
          <a:prstGeom prst="rect">
            <a:avLst/>
          </a:prstGeom>
          <a:noFill/>
          <a:ln>
            <a:noFill/>
          </a:ln>
        </p:spPr>
        <p:txBody>
          <a:bodyPr wrap="square" lIns="91425" tIns="91425" rIns="91425" bIns="91425" anchor="t" anchorCtr="0"/>
          <a:lstStyle>
            <a:lvl1pPr marL="0" marR="0" lvl="0" indent="0" algn="l" rtl="0">
              <a:lnSpc>
                <a:spcPct val="90000"/>
              </a:lnSpc>
              <a:spcBef>
                <a:spcPts val="1050"/>
              </a:spcBef>
              <a:buClr>
                <a:schemeClr val="dk1"/>
              </a:buClr>
              <a:buFont typeface="Arial"/>
              <a:buNone/>
              <a:defRPr sz="2520" b="0"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rgbClr val="888888"/>
              </a:buClr>
              <a:buFont typeface="Arial"/>
              <a:buNone/>
              <a:defRPr sz="2100" b="0" i="0" u="none" strike="noStrike" cap="none">
                <a:solidFill>
                  <a:srgbClr val="888888"/>
                </a:solidFill>
                <a:latin typeface="Calibri"/>
                <a:ea typeface="Calibri"/>
                <a:cs typeface="Calibri"/>
                <a:sym typeface="Calibri"/>
              </a:defRPr>
            </a:lvl2pPr>
            <a:lvl3pPr marL="960120" marR="0" lvl="2" indent="-7619" algn="l" rtl="0">
              <a:lnSpc>
                <a:spcPct val="90000"/>
              </a:lnSpc>
              <a:spcBef>
                <a:spcPts val="525"/>
              </a:spcBef>
              <a:buClr>
                <a:srgbClr val="888888"/>
              </a:buClr>
              <a:buFont typeface="Arial"/>
              <a:buNone/>
              <a:defRPr sz="1890" b="0" i="0" u="none" strike="noStrike" cap="none">
                <a:solidFill>
                  <a:srgbClr val="888888"/>
                </a:solidFill>
                <a:latin typeface="Calibri"/>
                <a:ea typeface="Calibri"/>
                <a:cs typeface="Calibri"/>
                <a:sym typeface="Calibri"/>
              </a:defRPr>
            </a:lvl3pPr>
            <a:lvl4pPr marL="1440180" marR="0" lvl="3" indent="-5080"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4pPr>
            <a:lvl5pPr marL="1920240" marR="0" lvl="4" indent="-2539"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5pPr>
            <a:lvl6pPr marL="2400300" marR="0" lvl="5" indent="0"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6pPr>
            <a:lvl7pPr marL="2880360" marR="0" lvl="6" indent="-10160"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7pPr>
            <a:lvl8pPr marL="3360420" marR="0" lvl="7" indent="-7620"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8pPr>
            <a:lvl9pPr marL="3840480" marR="0" lvl="8" indent="-5079" algn="l" rtl="0">
              <a:lnSpc>
                <a:spcPct val="90000"/>
              </a:lnSpc>
              <a:spcBef>
                <a:spcPts val="525"/>
              </a:spcBef>
              <a:buClr>
                <a:srgbClr val="888888"/>
              </a:buClr>
              <a:buFont typeface="Arial"/>
              <a:buNone/>
              <a:defRPr sz="1679"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ee objecte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660083" y="681570"/>
            <a:ext cx="8281034" cy="247438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660083" y="3407832"/>
            <a:ext cx="4080510" cy="8122497"/>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4860607" y="3407832"/>
            <a:ext cx="4080510" cy="8122497"/>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Vergelijkin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61333" y="681570"/>
            <a:ext cx="8281034" cy="247438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661333" y="3138171"/>
            <a:ext cx="4061757" cy="1537968"/>
          </a:xfrm>
          <a:prstGeom prst="rect">
            <a:avLst/>
          </a:prstGeom>
          <a:noFill/>
          <a:ln>
            <a:noFill/>
          </a:ln>
        </p:spPr>
        <p:txBody>
          <a:bodyPr wrap="square" lIns="91425" tIns="91425" rIns="91425" bIns="91425" anchor="b" anchorCtr="0"/>
          <a:lstStyle>
            <a:lvl1pPr marL="0" marR="0" lvl="0" indent="0" algn="l" rtl="0">
              <a:lnSpc>
                <a:spcPct val="90000"/>
              </a:lnSpc>
              <a:spcBef>
                <a:spcPts val="1050"/>
              </a:spcBef>
              <a:buClr>
                <a:schemeClr val="dk1"/>
              </a:buClr>
              <a:buFont typeface="Arial"/>
              <a:buNone/>
              <a:defRPr sz="2520" b="1"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chemeClr val="dk1"/>
              </a:buClr>
              <a:buFont typeface="Arial"/>
              <a:buNone/>
              <a:defRPr sz="2100" b="1" i="0" u="none" strike="noStrike" cap="none">
                <a:solidFill>
                  <a:schemeClr val="dk1"/>
                </a:solidFill>
                <a:latin typeface="Calibri"/>
                <a:ea typeface="Calibri"/>
                <a:cs typeface="Calibri"/>
                <a:sym typeface="Calibri"/>
              </a:defRPr>
            </a:lvl2pPr>
            <a:lvl3pPr marL="960120" marR="0" lvl="2" indent="-7619" algn="l" rtl="0">
              <a:lnSpc>
                <a:spcPct val="90000"/>
              </a:lnSpc>
              <a:spcBef>
                <a:spcPts val="525"/>
              </a:spcBef>
              <a:buClr>
                <a:schemeClr val="dk1"/>
              </a:buClr>
              <a:buFont typeface="Arial"/>
              <a:buNone/>
              <a:defRPr sz="1890" b="1" i="0" u="none" strike="noStrike" cap="none">
                <a:solidFill>
                  <a:schemeClr val="dk1"/>
                </a:solidFill>
                <a:latin typeface="Calibri"/>
                <a:ea typeface="Calibri"/>
                <a:cs typeface="Calibri"/>
                <a:sym typeface="Calibri"/>
              </a:defRPr>
            </a:lvl3pPr>
            <a:lvl4pPr marL="1440180" marR="0" lvl="3" indent="-508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4pPr>
            <a:lvl5pPr marL="1920240" marR="0" lvl="4" indent="-2539"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5pPr>
            <a:lvl6pPr marL="2400300" marR="0" lvl="5" indent="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6pPr>
            <a:lvl7pPr marL="2880360" marR="0" lvl="6" indent="-1016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7pPr>
            <a:lvl8pPr marL="3360420" marR="0" lvl="7" indent="-762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8pPr>
            <a:lvl9pPr marL="3840480" marR="0" lvl="8" indent="-5079"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661333" y="4676139"/>
            <a:ext cx="4061757" cy="6877897"/>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4860607" y="3138171"/>
            <a:ext cx="4081761" cy="1537968"/>
          </a:xfrm>
          <a:prstGeom prst="rect">
            <a:avLst/>
          </a:prstGeom>
          <a:noFill/>
          <a:ln>
            <a:noFill/>
          </a:ln>
        </p:spPr>
        <p:txBody>
          <a:bodyPr wrap="square" lIns="91425" tIns="91425" rIns="91425" bIns="91425" anchor="b" anchorCtr="0"/>
          <a:lstStyle>
            <a:lvl1pPr marL="0" marR="0" lvl="0" indent="0" algn="l" rtl="0">
              <a:lnSpc>
                <a:spcPct val="90000"/>
              </a:lnSpc>
              <a:spcBef>
                <a:spcPts val="1050"/>
              </a:spcBef>
              <a:buClr>
                <a:schemeClr val="dk1"/>
              </a:buClr>
              <a:buFont typeface="Arial"/>
              <a:buNone/>
              <a:defRPr sz="2520" b="1"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chemeClr val="dk1"/>
              </a:buClr>
              <a:buFont typeface="Arial"/>
              <a:buNone/>
              <a:defRPr sz="2100" b="1" i="0" u="none" strike="noStrike" cap="none">
                <a:solidFill>
                  <a:schemeClr val="dk1"/>
                </a:solidFill>
                <a:latin typeface="Calibri"/>
                <a:ea typeface="Calibri"/>
                <a:cs typeface="Calibri"/>
                <a:sym typeface="Calibri"/>
              </a:defRPr>
            </a:lvl2pPr>
            <a:lvl3pPr marL="960120" marR="0" lvl="2" indent="-7619" algn="l" rtl="0">
              <a:lnSpc>
                <a:spcPct val="90000"/>
              </a:lnSpc>
              <a:spcBef>
                <a:spcPts val="525"/>
              </a:spcBef>
              <a:buClr>
                <a:schemeClr val="dk1"/>
              </a:buClr>
              <a:buFont typeface="Arial"/>
              <a:buNone/>
              <a:defRPr sz="1890" b="1" i="0" u="none" strike="noStrike" cap="none">
                <a:solidFill>
                  <a:schemeClr val="dk1"/>
                </a:solidFill>
                <a:latin typeface="Calibri"/>
                <a:ea typeface="Calibri"/>
                <a:cs typeface="Calibri"/>
                <a:sym typeface="Calibri"/>
              </a:defRPr>
            </a:lvl3pPr>
            <a:lvl4pPr marL="1440180" marR="0" lvl="3" indent="-508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4pPr>
            <a:lvl5pPr marL="1920240" marR="0" lvl="4" indent="-2539"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5pPr>
            <a:lvl6pPr marL="2400300" marR="0" lvl="5" indent="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6pPr>
            <a:lvl7pPr marL="2880360" marR="0" lvl="6" indent="-1016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7pPr>
            <a:lvl8pPr marL="3360420" marR="0" lvl="7" indent="-7620"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8pPr>
            <a:lvl9pPr marL="3840480" marR="0" lvl="8" indent="-5079" algn="l" rtl="0">
              <a:lnSpc>
                <a:spcPct val="90000"/>
              </a:lnSpc>
              <a:spcBef>
                <a:spcPts val="525"/>
              </a:spcBef>
              <a:buClr>
                <a:schemeClr val="dk1"/>
              </a:buClr>
              <a:buFont typeface="Arial"/>
              <a:buNone/>
              <a:defRPr sz="1679"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4860607" y="4676139"/>
            <a:ext cx="4081761" cy="6877897"/>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Alleen titel">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660083" y="681570"/>
            <a:ext cx="8281034" cy="247438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Leeg">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Inhoud met bijschrif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661333" y="853440"/>
            <a:ext cx="3096637" cy="2987039"/>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Font typeface="Calibri"/>
              <a:buNone/>
              <a:defRPr sz="3359"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4081760" y="1843196"/>
            <a:ext cx="4860607" cy="9097432"/>
          </a:xfrm>
          <a:prstGeom prst="rect">
            <a:avLst/>
          </a:prstGeom>
          <a:noFill/>
          <a:ln>
            <a:noFill/>
          </a:ln>
        </p:spPr>
        <p:txBody>
          <a:bodyPr wrap="square" lIns="91425" tIns="91425" rIns="91425" bIns="91425" anchor="t" anchorCtr="0"/>
          <a:lstStyle>
            <a:lvl1pPr marL="240030" marR="0" lvl="0" indent="-26670" algn="l" rtl="0">
              <a:lnSpc>
                <a:spcPct val="90000"/>
              </a:lnSpc>
              <a:spcBef>
                <a:spcPts val="1050"/>
              </a:spcBef>
              <a:buClr>
                <a:schemeClr val="dk1"/>
              </a:buClr>
              <a:buSzPct val="98823"/>
              <a:buFont typeface="Arial"/>
              <a:buChar char="•"/>
              <a:defRPr sz="3359" b="0" i="0" u="none" strike="noStrike" cap="none">
                <a:solidFill>
                  <a:schemeClr val="dk1"/>
                </a:solidFill>
                <a:latin typeface="Calibri"/>
                <a:ea typeface="Calibri"/>
                <a:cs typeface="Calibri"/>
                <a:sym typeface="Calibri"/>
              </a:defRPr>
            </a:lvl1pPr>
            <a:lvl2pPr marL="720090" marR="0" lvl="1" indent="-63500" algn="l" rtl="0">
              <a:lnSpc>
                <a:spcPct val="90000"/>
              </a:lnSpc>
              <a:spcBef>
                <a:spcPts val="525"/>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2pPr>
            <a:lvl3pPr marL="1200150" marR="0" lvl="2" indent="-8763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3pPr>
            <a:lvl4pPr marL="1680210" marR="0" lvl="3" indent="-11176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4pPr>
            <a:lvl5pPr marL="2160270" marR="0" lvl="4" indent="-10922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5pPr>
            <a:lvl6pPr marL="2640330" marR="0" lvl="5" indent="-106679"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6pPr>
            <a:lvl7pPr marL="3120390" marR="0" lvl="6" indent="-116839"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7pPr>
            <a:lvl8pPr marL="3600450" marR="0" lvl="7"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8pPr>
            <a:lvl9pPr marL="4080509" marR="0" lvl="8" indent="-111759"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661333" y="3840480"/>
            <a:ext cx="3096637" cy="7114964"/>
          </a:xfrm>
          <a:prstGeom prst="rect">
            <a:avLst/>
          </a:prstGeom>
          <a:noFill/>
          <a:ln>
            <a:noFill/>
          </a:ln>
        </p:spPr>
        <p:txBody>
          <a:bodyPr wrap="square" lIns="91425" tIns="91425" rIns="91425" bIns="91425" anchor="t" anchorCtr="0"/>
          <a:lstStyle>
            <a:lvl1pPr marL="0" marR="0" lvl="0" indent="0" algn="l" rtl="0">
              <a:lnSpc>
                <a:spcPct val="90000"/>
              </a:lnSpc>
              <a:spcBef>
                <a:spcPts val="1050"/>
              </a:spcBef>
              <a:buClr>
                <a:schemeClr val="dk1"/>
              </a:buClr>
              <a:buFont typeface="Arial"/>
              <a:buNone/>
              <a:defRPr sz="1679" b="0"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chemeClr val="dk1"/>
              </a:buClr>
              <a:buFont typeface="Arial"/>
              <a:buNone/>
              <a:defRPr sz="1470" b="0" i="0" u="none" strike="noStrike" cap="none">
                <a:solidFill>
                  <a:schemeClr val="dk1"/>
                </a:solidFill>
                <a:latin typeface="Calibri"/>
                <a:ea typeface="Calibri"/>
                <a:cs typeface="Calibri"/>
                <a:sym typeface="Calibri"/>
              </a:defRPr>
            </a:lvl2pPr>
            <a:lvl3pPr marL="960120" marR="0" lvl="2" indent="-7619" algn="l" rtl="0">
              <a:lnSpc>
                <a:spcPct val="90000"/>
              </a:lnSpc>
              <a:spcBef>
                <a:spcPts val="525"/>
              </a:spcBef>
              <a:buClr>
                <a:schemeClr val="dk1"/>
              </a:buClr>
              <a:buFont typeface="Arial"/>
              <a:buNone/>
              <a:defRPr sz="1260" b="0" i="0" u="none" strike="noStrike" cap="none">
                <a:solidFill>
                  <a:schemeClr val="dk1"/>
                </a:solidFill>
                <a:latin typeface="Calibri"/>
                <a:ea typeface="Calibri"/>
                <a:cs typeface="Calibri"/>
                <a:sym typeface="Calibri"/>
              </a:defRPr>
            </a:lvl3pPr>
            <a:lvl4pPr marL="1440180" marR="0" lvl="3" indent="-508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4pPr>
            <a:lvl5pPr marL="1920240" marR="0" lvl="4" indent="-2539"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5pPr>
            <a:lvl6pPr marL="2400300" marR="0" lvl="5" indent="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6pPr>
            <a:lvl7pPr marL="2880360" marR="0" lvl="6" indent="-1016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7pPr>
            <a:lvl8pPr marL="3360420" marR="0" lvl="7" indent="-762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8pPr>
            <a:lvl9pPr marL="3840480" marR="0" lvl="8" indent="-5079"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Afbeelding met bijschrif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61333" y="853440"/>
            <a:ext cx="3096637" cy="2987039"/>
          </a:xfrm>
          <a:prstGeom prst="rect">
            <a:avLst/>
          </a:prstGeom>
          <a:noFill/>
          <a:ln>
            <a:noFill/>
          </a:ln>
        </p:spPr>
        <p:txBody>
          <a:bodyPr wrap="square" lIns="91425" tIns="91425" rIns="91425" bIns="91425" anchor="b" anchorCtr="0"/>
          <a:lstStyle>
            <a:lvl1pPr marL="0" marR="0" lvl="0" indent="0" algn="l" rtl="0">
              <a:lnSpc>
                <a:spcPct val="90000"/>
              </a:lnSpc>
              <a:spcBef>
                <a:spcPts val="0"/>
              </a:spcBef>
              <a:buClr>
                <a:schemeClr val="dk1"/>
              </a:buClr>
              <a:buFont typeface="Calibri"/>
              <a:buNone/>
              <a:defRPr sz="3359"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4081760" y="1843196"/>
            <a:ext cx="4860607" cy="9097432"/>
          </a:xfrm>
          <a:prstGeom prst="rect">
            <a:avLst/>
          </a:prstGeom>
          <a:noFill/>
          <a:ln>
            <a:noFill/>
          </a:ln>
        </p:spPr>
        <p:txBody>
          <a:bodyPr wrap="square" lIns="91425" tIns="91425" rIns="91425" bIns="91425" anchor="t" anchorCtr="0"/>
          <a:lstStyle>
            <a:lvl1pPr marL="0" marR="0" lvl="0" indent="0" algn="l" rtl="0">
              <a:lnSpc>
                <a:spcPct val="90000"/>
              </a:lnSpc>
              <a:spcBef>
                <a:spcPts val="1050"/>
              </a:spcBef>
              <a:buClr>
                <a:schemeClr val="dk1"/>
              </a:buClr>
              <a:buFont typeface="Arial"/>
              <a:buNone/>
              <a:defRPr sz="3359" b="0"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chemeClr val="dk1"/>
              </a:buClr>
              <a:buFont typeface="Arial"/>
              <a:buNone/>
              <a:defRPr sz="2940" b="0" i="0" u="none" strike="noStrike" cap="none">
                <a:solidFill>
                  <a:schemeClr val="dk1"/>
                </a:solidFill>
                <a:latin typeface="Calibri"/>
                <a:ea typeface="Calibri"/>
                <a:cs typeface="Calibri"/>
                <a:sym typeface="Calibri"/>
              </a:defRPr>
            </a:lvl2pPr>
            <a:lvl3pPr marL="960120" marR="0" lvl="2" indent="-7619" algn="l" rtl="0">
              <a:lnSpc>
                <a:spcPct val="90000"/>
              </a:lnSpc>
              <a:spcBef>
                <a:spcPts val="525"/>
              </a:spcBef>
              <a:buClr>
                <a:schemeClr val="dk1"/>
              </a:buClr>
              <a:buFont typeface="Arial"/>
              <a:buNone/>
              <a:defRPr sz="2520" b="0" i="0" u="none" strike="noStrike" cap="none">
                <a:solidFill>
                  <a:schemeClr val="dk1"/>
                </a:solidFill>
                <a:latin typeface="Calibri"/>
                <a:ea typeface="Calibri"/>
                <a:cs typeface="Calibri"/>
                <a:sym typeface="Calibri"/>
              </a:defRPr>
            </a:lvl3pPr>
            <a:lvl4pPr marL="1440180" marR="0" lvl="3" indent="-5080"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4pPr>
            <a:lvl5pPr marL="1920240" marR="0" lvl="4" indent="-2539"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5pPr>
            <a:lvl6pPr marL="2400300" marR="0" lvl="5" indent="0"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6pPr>
            <a:lvl7pPr marL="2880360" marR="0" lvl="6" indent="-10160"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7pPr>
            <a:lvl8pPr marL="3360420" marR="0" lvl="7" indent="-7620"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8pPr>
            <a:lvl9pPr marL="3840480" marR="0" lvl="8" indent="-5079" algn="l" rtl="0">
              <a:lnSpc>
                <a:spcPct val="90000"/>
              </a:lnSpc>
              <a:spcBef>
                <a:spcPts val="525"/>
              </a:spcBef>
              <a:buClr>
                <a:schemeClr val="dk1"/>
              </a:buClr>
              <a:buFont typeface="Arial"/>
              <a:buNone/>
              <a:defRPr sz="21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661333" y="3840480"/>
            <a:ext cx="3096637" cy="7114964"/>
          </a:xfrm>
          <a:prstGeom prst="rect">
            <a:avLst/>
          </a:prstGeom>
          <a:noFill/>
          <a:ln>
            <a:noFill/>
          </a:ln>
        </p:spPr>
        <p:txBody>
          <a:bodyPr wrap="square" lIns="91425" tIns="91425" rIns="91425" bIns="91425" anchor="t" anchorCtr="0"/>
          <a:lstStyle>
            <a:lvl1pPr marL="0" marR="0" lvl="0" indent="0" algn="l" rtl="0">
              <a:lnSpc>
                <a:spcPct val="90000"/>
              </a:lnSpc>
              <a:spcBef>
                <a:spcPts val="1050"/>
              </a:spcBef>
              <a:buClr>
                <a:schemeClr val="dk1"/>
              </a:buClr>
              <a:buFont typeface="Arial"/>
              <a:buNone/>
              <a:defRPr sz="1679" b="0" i="0" u="none" strike="noStrike" cap="none">
                <a:solidFill>
                  <a:schemeClr val="dk1"/>
                </a:solidFill>
                <a:latin typeface="Calibri"/>
                <a:ea typeface="Calibri"/>
                <a:cs typeface="Calibri"/>
                <a:sym typeface="Calibri"/>
              </a:defRPr>
            </a:lvl1pPr>
            <a:lvl2pPr marL="480060" marR="0" lvl="1" indent="-10159" algn="l" rtl="0">
              <a:lnSpc>
                <a:spcPct val="90000"/>
              </a:lnSpc>
              <a:spcBef>
                <a:spcPts val="525"/>
              </a:spcBef>
              <a:buClr>
                <a:schemeClr val="dk1"/>
              </a:buClr>
              <a:buFont typeface="Arial"/>
              <a:buNone/>
              <a:defRPr sz="1470" b="0" i="0" u="none" strike="noStrike" cap="none">
                <a:solidFill>
                  <a:schemeClr val="dk1"/>
                </a:solidFill>
                <a:latin typeface="Calibri"/>
                <a:ea typeface="Calibri"/>
                <a:cs typeface="Calibri"/>
                <a:sym typeface="Calibri"/>
              </a:defRPr>
            </a:lvl2pPr>
            <a:lvl3pPr marL="960120" marR="0" lvl="2" indent="-7619" algn="l" rtl="0">
              <a:lnSpc>
                <a:spcPct val="90000"/>
              </a:lnSpc>
              <a:spcBef>
                <a:spcPts val="525"/>
              </a:spcBef>
              <a:buClr>
                <a:schemeClr val="dk1"/>
              </a:buClr>
              <a:buFont typeface="Arial"/>
              <a:buNone/>
              <a:defRPr sz="1260" b="0" i="0" u="none" strike="noStrike" cap="none">
                <a:solidFill>
                  <a:schemeClr val="dk1"/>
                </a:solidFill>
                <a:latin typeface="Calibri"/>
                <a:ea typeface="Calibri"/>
                <a:cs typeface="Calibri"/>
                <a:sym typeface="Calibri"/>
              </a:defRPr>
            </a:lvl3pPr>
            <a:lvl4pPr marL="1440180" marR="0" lvl="3" indent="-508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4pPr>
            <a:lvl5pPr marL="1920240" marR="0" lvl="4" indent="-2539"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5pPr>
            <a:lvl6pPr marL="2400300" marR="0" lvl="5" indent="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6pPr>
            <a:lvl7pPr marL="2880360" marR="0" lvl="6" indent="-1016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7pPr>
            <a:lvl8pPr marL="3360420" marR="0" lvl="7" indent="-7620"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8pPr>
            <a:lvl9pPr marL="3840480" marR="0" lvl="8" indent="-5079" algn="l" rtl="0">
              <a:lnSpc>
                <a:spcPct val="90000"/>
              </a:lnSpc>
              <a:spcBef>
                <a:spcPts val="525"/>
              </a:spcBef>
              <a:buClr>
                <a:schemeClr val="dk1"/>
              </a:buClr>
              <a:buFont typeface="Arial"/>
              <a:buNone/>
              <a:defRPr sz="105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el en verticale teks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60083" y="681570"/>
            <a:ext cx="8281034" cy="247438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739351" y="3328564"/>
            <a:ext cx="8122497" cy="8281034"/>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a:solidFill>
                  <a:srgbClr val="888888"/>
                </a:solidFill>
                <a:latin typeface="Calibri"/>
                <a:ea typeface="Calibri"/>
                <a:cs typeface="Calibri"/>
                <a:sym typeface="Calibri"/>
              </a:rPr>
              <a:pPr marL="0" marR="0" lvl="0" indent="0" algn="r" rtl="0">
                <a:spcBef>
                  <a:spcPts val="0"/>
                </a:spcBef>
                <a:buSzPct val="25000"/>
                <a:buNone/>
              </a:pPr>
              <a:t>‹#›</a:t>
            </a:fld>
            <a:endParaRPr lang="nl-NL" sz="126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60083" y="681570"/>
            <a:ext cx="8281034" cy="2474383"/>
          </a:xfrm>
          <a:prstGeom prst="rect">
            <a:avLst/>
          </a:prstGeom>
          <a:noFill/>
          <a:ln>
            <a:noFill/>
          </a:ln>
        </p:spPr>
        <p:txBody>
          <a:bodyPr wrap="square" lIns="91425" tIns="91425" rIns="91425" bIns="91425" anchor="ctr" anchorCtr="0"/>
          <a:lstStyle>
            <a:lvl1pPr marL="0" marR="0" lvl="0" indent="0" algn="l" rtl="0">
              <a:lnSpc>
                <a:spcPct val="90000"/>
              </a:lnSpc>
              <a:spcBef>
                <a:spcPts val="0"/>
              </a:spcBef>
              <a:buClr>
                <a:schemeClr val="dk1"/>
              </a:buClr>
              <a:buFont typeface="Calibri"/>
              <a:buNone/>
              <a:defRPr sz="462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60083" y="3407832"/>
            <a:ext cx="8281034" cy="8122497"/>
          </a:xfrm>
          <a:prstGeom prst="rect">
            <a:avLst/>
          </a:prstGeom>
          <a:noFill/>
          <a:ln>
            <a:noFill/>
          </a:ln>
        </p:spPr>
        <p:txBody>
          <a:bodyPr wrap="square" lIns="91425" tIns="91425" rIns="91425" bIns="91425" anchor="t" anchorCtr="0"/>
          <a:lstStyle>
            <a:lvl1pPr marL="240030" marR="0" lvl="0" indent="-53339" algn="l" rtl="0">
              <a:lnSpc>
                <a:spcPct val="90000"/>
              </a:lnSpc>
              <a:spcBef>
                <a:spcPts val="1050"/>
              </a:spcBef>
              <a:buClr>
                <a:schemeClr val="dk1"/>
              </a:buClr>
              <a:buSzPct val="101379"/>
              <a:buFont typeface="Arial"/>
              <a:buChar char="•"/>
              <a:defRPr sz="2940" b="0" i="0" u="none" strike="noStrike" cap="none">
                <a:solidFill>
                  <a:schemeClr val="dk1"/>
                </a:solidFill>
                <a:latin typeface="Calibri"/>
                <a:ea typeface="Calibri"/>
                <a:cs typeface="Calibri"/>
                <a:sym typeface="Calibri"/>
              </a:defRPr>
            </a:lvl1pPr>
            <a:lvl2pPr marL="720090" marR="0" lvl="1" indent="-90170" algn="l" rtl="0">
              <a:lnSpc>
                <a:spcPct val="90000"/>
              </a:lnSpc>
              <a:spcBef>
                <a:spcPts val="525"/>
              </a:spcBef>
              <a:buClr>
                <a:schemeClr val="dk1"/>
              </a:buClr>
              <a:buSzPct val="100800"/>
              <a:buFont typeface="Arial"/>
              <a:buChar char="•"/>
              <a:defRPr sz="2520" b="0" i="0" u="none" strike="noStrike" cap="none">
                <a:solidFill>
                  <a:schemeClr val="dk1"/>
                </a:solidFill>
                <a:latin typeface="Calibri"/>
                <a:ea typeface="Calibri"/>
                <a:cs typeface="Calibri"/>
                <a:sym typeface="Calibri"/>
              </a:defRPr>
            </a:lvl2pPr>
            <a:lvl3pPr marL="1200150" marR="0" lvl="2" indent="-114300" algn="l" rtl="0">
              <a:lnSpc>
                <a:spcPct val="90000"/>
              </a:lnSpc>
              <a:spcBef>
                <a:spcPts val="525"/>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3pPr>
            <a:lvl4pPr marL="1680210" marR="0" lvl="3" indent="-12509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4pPr>
            <a:lvl5pPr marL="2160270" marR="0" lvl="4" indent="-12255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5pPr>
            <a:lvl6pPr marL="2640330" marR="0" lvl="5" indent="-12001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6pPr>
            <a:lvl7pPr marL="3120390" marR="0" lvl="6" indent="-130175"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7pPr>
            <a:lvl8pPr marL="3600450" marR="0" lvl="7" indent="-12763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8pPr>
            <a:lvl9pPr marL="4080509" marR="0" lvl="8" indent="-125094" algn="l" rtl="0">
              <a:lnSpc>
                <a:spcPct val="90000"/>
              </a:lnSpc>
              <a:spcBef>
                <a:spcPts val="525"/>
              </a:spcBef>
              <a:buClr>
                <a:schemeClr val="dk1"/>
              </a:buClr>
              <a:buSzPct val="99473"/>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60083" y="11865189"/>
            <a:ext cx="2160269" cy="681567"/>
          </a:xfrm>
          <a:prstGeom prst="rect">
            <a:avLst/>
          </a:prstGeom>
          <a:noFill/>
          <a:ln>
            <a:noFill/>
          </a:ln>
        </p:spPr>
        <p:txBody>
          <a:bodyPr wrap="square" lIns="91425" tIns="91425" rIns="91425" bIns="91425" anchor="ctr" anchorCtr="0"/>
          <a:lstStyle>
            <a:lvl1pPr marL="0" marR="0" lvl="0" indent="0" algn="l" rtl="0">
              <a:spcBef>
                <a:spcPts val="0"/>
              </a:spcBef>
              <a:buNone/>
              <a:defRPr sz="126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80398" y="11865189"/>
            <a:ext cx="3240404" cy="681567"/>
          </a:xfrm>
          <a:prstGeom prst="rect">
            <a:avLst/>
          </a:prstGeom>
          <a:noFill/>
          <a:ln>
            <a:noFill/>
          </a:ln>
        </p:spPr>
        <p:txBody>
          <a:bodyPr wrap="square" lIns="91425" tIns="91425" rIns="91425" bIns="91425" anchor="ctr" anchorCtr="0"/>
          <a:lstStyle>
            <a:lvl1pPr marL="0" marR="0" lvl="0" indent="0" algn="ctr" rtl="0">
              <a:spcBef>
                <a:spcPts val="0"/>
              </a:spcBef>
              <a:buNone/>
              <a:defRPr sz="126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780847" y="11865189"/>
            <a:ext cx="2160269" cy="681567"/>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nl-NL" sz="1260" b="0" i="0" u="none" strike="noStrike" cap="none">
                <a:solidFill>
                  <a:srgbClr val="888888"/>
                </a:solidFill>
                <a:latin typeface="Calibri"/>
                <a:ea typeface="Calibri"/>
                <a:cs typeface="Calibri"/>
                <a:sym typeface="Calibri"/>
              </a:rPr>
              <a:pPr marL="0" marR="0" lvl="0" indent="0" algn="r" rtl="0">
                <a:spcBef>
                  <a:spcPts val="0"/>
                </a:spcBef>
                <a:buSzPct val="25000"/>
                <a:buNone/>
              </a:pPr>
              <a:t>‹#›</a:t>
            </a:fld>
            <a:endParaRPr lang="nl-NL" sz="126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lickr.com/photos/profzucker/16570310548" TargetMode="External"/><Relationship Id="rId3" Type="http://schemas.openxmlformats.org/officeDocument/2006/relationships/hyperlink" Target="https://teams.microsoft.com/l/meetup-join/19%3ameeting_ZTA3NjkwZmQtOTJjMC00MzU5LWExMzQtMzhjNTM4MzE5NDI3%40thread.v2/0?context=%7b%22Tid%22%3a%22aebecd6a-31d4-4b01-95ce-8274afe853d9%22%2c%22Oid%22%3a%22429016a0-d39b-4832-923f-532c05777430%22%7d" TargetMode="Externa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hyperlink" Target="https://www2.le.ac.uk/departments/mrc"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0" y="1"/>
            <a:ext cx="9601200" cy="1856817"/>
          </a:xfrm>
          <a:prstGeom prst="rect">
            <a:avLst/>
          </a:prstGeom>
          <a:solidFill>
            <a:srgbClr val="2D4D87"/>
          </a:solidFill>
          <a:ln>
            <a:noFill/>
          </a:ln>
        </p:spPr>
        <p:txBody>
          <a:bodyPr wrap="square" lIns="91425" tIns="45700" rIns="91425" bIns="45700" anchor="t" anchorCtr="0">
            <a:noAutofit/>
          </a:bodyPr>
          <a:lstStyle/>
          <a:p>
            <a:pPr lvl="0" algn="r">
              <a:buClr>
                <a:schemeClr val="lt1"/>
              </a:buClr>
              <a:buSzPct val="25000"/>
            </a:pPr>
            <a:br>
              <a:rPr lang="nl-NL" sz="2000" dirty="0">
                <a:solidFill>
                  <a:schemeClr val="lt1"/>
                </a:solidFill>
                <a:latin typeface="Georgia"/>
                <a:ea typeface="Georgia"/>
                <a:cs typeface="Georgia"/>
                <a:sym typeface="Georgia"/>
              </a:rPr>
            </a:br>
            <a:endParaRPr lang="nl-NL" sz="2520" b="1" i="0" u="none" strike="noStrike" cap="none" dirty="0">
              <a:solidFill>
                <a:schemeClr val="lt1"/>
              </a:solidFill>
              <a:latin typeface="Georgia"/>
              <a:ea typeface="Georgia"/>
              <a:cs typeface="Georgia"/>
              <a:sym typeface="Georgia"/>
            </a:endParaRPr>
          </a:p>
        </p:txBody>
      </p:sp>
      <p:sp>
        <p:nvSpPr>
          <p:cNvPr id="97" name="Shape 97"/>
          <p:cNvSpPr txBox="1"/>
          <p:nvPr/>
        </p:nvSpPr>
        <p:spPr>
          <a:xfrm>
            <a:off x="0" y="11794066"/>
            <a:ext cx="9601200" cy="1007533"/>
          </a:xfrm>
          <a:prstGeom prst="rect">
            <a:avLst/>
          </a:prstGeom>
          <a:solidFill>
            <a:schemeClr val="bg1">
              <a:lumMod val="65000"/>
            </a:schemeClr>
          </a:solidFill>
          <a:ln>
            <a:noFill/>
          </a:ln>
        </p:spPr>
        <p:txBody>
          <a:bodyPr wrap="square" lIns="91425" tIns="45700" rIns="91425" bIns="45700" anchor="t" anchorCtr="0">
            <a:noAutofit/>
          </a:bodyPr>
          <a:lstStyle/>
          <a:p>
            <a:pPr algn="ctr">
              <a:spcBef>
                <a:spcPts val="300"/>
              </a:spcBef>
              <a:buSzPct val="25000"/>
            </a:pPr>
            <a:r>
              <a:rPr lang="nl-NL" sz="1800" b="1" i="1" dirty="0">
                <a:solidFill>
                  <a:srgbClr val="C00000"/>
                </a:solidFill>
                <a:latin typeface="+mn-lt"/>
                <a:ea typeface="Georgia"/>
                <a:cs typeface="Georgia"/>
                <a:sym typeface="Georgia"/>
              </a:rPr>
              <a:t>Time: </a:t>
            </a:r>
            <a:r>
              <a:rPr lang="nl-NL" sz="1800" b="1" dirty="0">
                <a:solidFill>
                  <a:schemeClr val="tx1"/>
                </a:solidFill>
                <a:latin typeface="+mn-lt"/>
                <a:ea typeface="Georgia"/>
                <a:cs typeface="Georgia"/>
                <a:sym typeface="Georgia"/>
              </a:rPr>
              <a:t>5.00-6.00 pm.  Venue: </a:t>
            </a:r>
            <a:r>
              <a:rPr lang="en-GB" sz="1800" b="1" dirty="0"/>
              <a:t>Bennett Lecture Theatre 3</a:t>
            </a:r>
            <a:r>
              <a:rPr lang="en-GB" sz="1800" b="1" i="1" dirty="0">
                <a:solidFill>
                  <a:schemeClr val="tx1"/>
                </a:solidFill>
                <a:latin typeface="+mn-lt"/>
                <a:ea typeface="Georgia"/>
                <a:cs typeface="Georgia"/>
                <a:sym typeface="Georgia"/>
              </a:rPr>
              <a:t>. </a:t>
            </a:r>
          </a:p>
          <a:p>
            <a:pPr algn="ctr">
              <a:spcBef>
                <a:spcPts val="300"/>
              </a:spcBef>
              <a:buSzPct val="25000"/>
            </a:pPr>
            <a:r>
              <a:rPr lang="en-GB" sz="1800" b="1" i="1" dirty="0">
                <a:solidFill>
                  <a:schemeClr val="tx1"/>
                </a:solidFill>
                <a:latin typeface="+mn-lt"/>
                <a:ea typeface="Georgia"/>
                <a:cs typeface="Georgia"/>
                <a:sym typeface="Georgia"/>
              </a:rPr>
              <a:t>Microsoft Teams access - </a:t>
            </a:r>
            <a:r>
              <a:rPr lang="en-GB" sz="1800" u="sng" dirty="0">
                <a:hlinkClick r:id="rId3"/>
              </a:rPr>
              <a:t>Click here to join the meeting</a:t>
            </a:r>
            <a:r>
              <a:rPr lang="en-GB" sz="1800" dirty="0"/>
              <a:t> </a:t>
            </a:r>
            <a:r>
              <a:rPr lang="nl-NL" sz="1800" dirty="0">
                <a:solidFill>
                  <a:schemeClr val="lt1"/>
                </a:solidFill>
                <a:latin typeface="+mn-lt"/>
                <a:ea typeface="Georgia"/>
                <a:cs typeface="Georgia"/>
                <a:sym typeface="Georgia"/>
              </a:rPr>
              <a:t>	</a:t>
            </a:r>
            <a:endParaRPr lang="nl-NL" sz="800" b="1" dirty="0">
              <a:solidFill>
                <a:schemeClr val="lt1"/>
              </a:solidFill>
              <a:latin typeface="+mn-lt"/>
              <a:ea typeface="Georgia"/>
              <a:cs typeface="Georgia"/>
              <a:sym typeface="Georgia"/>
            </a:endParaRPr>
          </a:p>
          <a:p>
            <a:pPr marL="0" marR="0" lvl="0" indent="0" algn="l" rtl="0">
              <a:spcBef>
                <a:spcPts val="0"/>
              </a:spcBef>
              <a:buSzPct val="25000"/>
              <a:buNone/>
            </a:pPr>
            <a:endParaRPr lang="nl-NL" sz="800" dirty="0">
              <a:solidFill>
                <a:srgbClr val="FFC000"/>
              </a:solidFill>
              <a:latin typeface="+mn-lt"/>
              <a:ea typeface="Georgia"/>
              <a:cs typeface="Georgia"/>
              <a:sym typeface="Georgia"/>
            </a:endParaRPr>
          </a:p>
          <a:p>
            <a:pPr lvl="0">
              <a:buSzPct val="25000"/>
            </a:pPr>
            <a:r>
              <a:rPr lang="nl-NL" sz="1600" dirty="0">
                <a:solidFill>
                  <a:schemeClr val="tx1"/>
                </a:solidFill>
                <a:latin typeface="+mn-lt"/>
                <a:ea typeface="Georgia"/>
                <a:cs typeface="Georgia"/>
                <a:sym typeface="Georgia"/>
              </a:rPr>
              <a:t>Contact: njc10@le.ac.uk</a:t>
            </a:r>
            <a:r>
              <a:rPr lang="nl-NL" sz="1600" dirty="0">
                <a:solidFill>
                  <a:srgbClr val="FFC000"/>
                </a:solidFill>
                <a:latin typeface="+mn-lt"/>
                <a:ea typeface="Georgia"/>
                <a:cs typeface="Georgia"/>
                <a:sym typeface="Georgia"/>
              </a:rPr>
              <a:t>				</a:t>
            </a:r>
            <a:r>
              <a:rPr lang="nl-NL" sz="1600" dirty="0">
                <a:solidFill>
                  <a:schemeClr val="tx1"/>
                </a:solidFill>
                <a:latin typeface="+mn-lt"/>
                <a:ea typeface="Georgia"/>
                <a:cs typeface="Georgia"/>
                <a:sym typeface="Georgia"/>
                <a:hlinkClick r:id="rId4"/>
              </a:rPr>
              <a:t>https://www2.le.ac.uk/departments/mrc</a:t>
            </a:r>
            <a:r>
              <a:rPr lang="nl-NL" sz="1600" dirty="0">
                <a:solidFill>
                  <a:schemeClr val="tx1"/>
                </a:solidFill>
                <a:latin typeface="+mn-lt"/>
                <a:ea typeface="Georgia"/>
                <a:cs typeface="Georgia"/>
                <a:sym typeface="Georgia"/>
              </a:rPr>
              <a:t> </a:t>
            </a:r>
          </a:p>
        </p:txBody>
      </p:sp>
      <p:pic>
        <p:nvPicPr>
          <p:cNvPr id="98" name="Shape 98"/>
          <p:cNvPicPr preferRelativeResize="0"/>
          <p:nvPr/>
        </p:nvPicPr>
        <p:blipFill rotWithShape="1">
          <a:blip r:embed="rId5">
            <a:alphaModFix/>
          </a:blip>
          <a:srcRect/>
          <a:stretch/>
        </p:blipFill>
        <p:spPr>
          <a:xfrm>
            <a:off x="200471" y="231041"/>
            <a:ext cx="4135500" cy="1106100"/>
          </a:xfrm>
          <a:prstGeom prst="rect">
            <a:avLst/>
          </a:prstGeom>
          <a:noFill/>
          <a:ln>
            <a:noFill/>
          </a:ln>
        </p:spPr>
      </p:pic>
      <p:sp>
        <p:nvSpPr>
          <p:cNvPr id="100" name="Shape 100"/>
          <p:cNvSpPr txBox="1"/>
          <p:nvPr/>
        </p:nvSpPr>
        <p:spPr>
          <a:xfrm>
            <a:off x="4800600" y="62345"/>
            <a:ext cx="3880194" cy="2744649"/>
          </a:xfrm>
          <a:prstGeom prst="rect">
            <a:avLst/>
          </a:prstGeom>
          <a:noFill/>
          <a:ln>
            <a:noFill/>
          </a:ln>
        </p:spPr>
        <p:txBody>
          <a:bodyPr wrap="square" lIns="91425" tIns="91425" rIns="91425" bIns="91425" anchor="t" anchorCtr="0">
            <a:noAutofit/>
          </a:bodyPr>
          <a:lstStyle/>
          <a:p>
            <a:pPr lvl="0"/>
            <a:r>
              <a:rPr lang="nl-NL" sz="3200" b="1" dirty="0">
                <a:solidFill>
                  <a:srgbClr val="FFC000"/>
                </a:solidFill>
                <a:latin typeface="Georgia"/>
                <a:ea typeface="Georgia"/>
                <a:cs typeface="Georgia"/>
                <a:sym typeface="Georgia"/>
              </a:rPr>
              <a:t>CENTRE FOR MEDIEVAL </a:t>
            </a:r>
            <a:br>
              <a:rPr lang="nl-NL" sz="3200" b="1" dirty="0">
                <a:solidFill>
                  <a:srgbClr val="FFC000"/>
                </a:solidFill>
                <a:latin typeface="Georgia"/>
                <a:ea typeface="Georgia"/>
                <a:cs typeface="Georgia"/>
                <a:sym typeface="Georgia"/>
              </a:rPr>
            </a:br>
            <a:r>
              <a:rPr lang="nl-NL" sz="3200" b="1" dirty="0">
                <a:solidFill>
                  <a:srgbClr val="FFC000"/>
                </a:solidFill>
                <a:latin typeface="Georgia"/>
                <a:ea typeface="Georgia"/>
                <a:cs typeface="Georgia"/>
                <a:sym typeface="Georgia"/>
              </a:rPr>
              <a:t>RESEARCH </a:t>
            </a:r>
            <a:endParaRPr sz="3200" b="1" dirty="0">
              <a:solidFill>
                <a:srgbClr val="FFC000"/>
              </a:solidFill>
            </a:endParaRPr>
          </a:p>
        </p:txBody>
      </p:sp>
      <p:sp>
        <p:nvSpPr>
          <p:cNvPr id="101" name="Shape 101"/>
          <p:cNvSpPr txBox="1"/>
          <p:nvPr/>
        </p:nvSpPr>
        <p:spPr>
          <a:xfrm>
            <a:off x="101601" y="1914738"/>
            <a:ext cx="9366999" cy="5867760"/>
          </a:xfrm>
          <a:prstGeom prst="rect">
            <a:avLst/>
          </a:prstGeom>
          <a:noFill/>
          <a:ln>
            <a:noFill/>
          </a:ln>
        </p:spPr>
        <p:txBody>
          <a:bodyPr wrap="square" lIns="91425" tIns="91425" rIns="91425" bIns="91425" anchor="t" anchorCtr="0">
            <a:noAutofit/>
          </a:bodyPr>
          <a:lstStyle/>
          <a:p>
            <a:pPr lvl="0" algn="ctr"/>
            <a:r>
              <a:rPr lang="nl-NL" sz="2800" b="1" dirty="0">
                <a:solidFill>
                  <a:schemeClr val="tx1"/>
                </a:solidFill>
                <a:latin typeface="+mn-lt"/>
                <a:ea typeface="Georgia"/>
                <a:cs typeface="Georgia"/>
                <a:sym typeface="Georgia"/>
              </a:rPr>
              <a:t>RESEARCH SEMINARS </a:t>
            </a:r>
          </a:p>
          <a:p>
            <a:pPr lvl="0" algn="ctr"/>
            <a:r>
              <a:rPr lang="nl-NL" sz="2400" b="1" dirty="0">
                <a:solidFill>
                  <a:srgbClr val="C00000"/>
                </a:solidFill>
                <a:latin typeface="+mn-lt"/>
                <a:ea typeface="Georgia"/>
                <a:cs typeface="Georgia"/>
                <a:sym typeface="Georgia"/>
              </a:rPr>
              <a:t>Autumn Term 2023</a:t>
            </a:r>
            <a:r>
              <a:rPr lang="en-GB" sz="2400" b="1" dirty="0">
                <a:solidFill>
                  <a:srgbClr val="C00000"/>
                </a:solidFill>
              </a:rPr>
              <a:t>–</a:t>
            </a:r>
            <a:r>
              <a:rPr lang="nl-NL" sz="2400" b="1" dirty="0">
                <a:solidFill>
                  <a:srgbClr val="C00000"/>
                </a:solidFill>
                <a:latin typeface="+mn-lt"/>
                <a:ea typeface="Georgia"/>
                <a:cs typeface="Georgia"/>
                <a:sym typeface="Georgia"/>
              </a:rPr>
              <a:t>24</a:t>
            </a:r>
          </a:p>
          <a:p>
            <a:pPr lvl="0" algn="ctr" rtl="0">
              <a:spcBef>
                <a:spcPts val="0"/>
              </a:spcBef>
              <a:buNone/>
            </a:pPr>
            <a:endParaRPr sz="1200" b="1" dirty="0">
              <a:solidFill>
                <a:schemeClr val="accent5"/>
              </a:solidFill>
              <a:latin typeface="+mn-lt"/>
              <a:ea typeface="Georgia"/>
              <a:cs typeface="Georgia"/>
              <a:sym typeface="Georgia"/>
            </a:endParaRPr>
          </a:p>
          <a:p>
            <a:pPr lvl="0" algn="ctr"/>
            <a:r>
              <a:rPr lang="nl-NL" sz="1500" dirty="0">
                <a:solidFill>
                  <a:schemeClr val="tx1"/>
                </a:solidFill>
                <a:latin typeface="+mn-lt"/>
                <a:ea typeface="Georgia"/>
                <a:cs typeface="Georgia"/>
                <a:sym typeface="Georgia"/>
              </a:rPr>
              <a:t>The </a:t>
            </a:r>
            <a:r>
              <a:rPr lang="nl-NL" sz="1500" b="1" dirty="0">
                <a:solidFill>
                  <a:schemeClr val="tx1"/>
                </a:solidFill>
                <a:latin typeface="+mn-lt"/>
                <a:ea typeface="Georgia"/>
                <a:cs typeface="Georgia"/>
                <a:sym typeface="Georgia"/>
              </a:rPr>
              <a:t>University of Leicester Centre for Medieval Research </a:t>
            </a:r>
            <a:r>
              <a:rPr lang="nl-NL" sz="1500" dirty="0">
                <a:solidFill>
                  <a:schemeClr val="tx1"/>
                </a:solidFill>
                <a:latin typeface="+mn-lt"/>
                <a:ea typeface="Georgia"/>
                <a:cs typeface="Georgia"/>
                <a:sym typeface="Georgia"/>
              </a:rPr>
              <a:t>is pleased to announce this Autumn Term’s schedule of </a:t>
            </a:r>
            <a:r>
              <a:rPr lang="nl-NL" sz="1500" b="1" dirty="0">
                <a:solidFill>
                  <a:schemeClr val="tx1"/>
                </a:solidFill>
                <a:latin typeface="+mn-lt"/>
                <a:ea typeface="Georgia"/>
                <a:cs typeface="Georgia"/>
                <a:sym typeface="Georgia"/>
              </a:rPr>
              <a:t>Tuesday Research Seminars</a:t>
            </a:r>
            <a:r>
              <a:rPr lang="nl-NL" sz="1500" dirty="0">
                <a:solidFill>
                  <a:schemeClr val="tx1"/>
                </a:solidFill>
                <a:latin typeface="+mn-lt"/>
                <a:ea typeface="Georgia"/>
                <a:cs typeface="Georgia"/>
                <a:sym typeface="Georgia"/>
              </a:rPr>
              <a:t>. These Research Seminars are fora for discussing new research, research ideas and current debates in the field of medieval studies, whether historical, art historical, architectural, archaeological, literary or numismatic, from AD 500</a:t>
            </a:r>
            <a:r>
              <a:rPr lang="en-GB" sz="1500" dirty="0"/>
              <a:t>–1</a:t>
            </a:r>
            <a:r>
              <a:rPr lang="nl-NL" sz="1500" dirty="0">
                <a:solidFill>
                  <a:schemeClr val="tx1"/>
                </a:solidFill>
                <a:latin typeface="+mn-lt"/>
                <a:ea typeface="Georgia"/>
                <a:cs typeface="Georgia"/>
                <a:sym typeface="Georgia"/>
              </a:rPr>
              <a:t>550. This block of talks has the theme of </a:t>
            </a:r>
            <a:r>
              <a:rPr lang="nl-NL" sz="1500" b="1" i="1" dirty="0">
                <a:solidFill>
                  <a:schemeClr val="tx1"/>
                </a:solidFill>
                <a:latin typeface="+mn-lt"/>
                <a:ea typeface="Georgia"/>
                <a:cs typeface="Georgia"/>
                <a:sym typeface="Georgia"/>
              </a:rPr>
              <a:t>‘War, conflict, martial display and defence’</a:t>
            </a:r>
            <a:r>
              <a:rPr lang="nl-NL" sz="1500" dirty="0">
                <a:solidFill>
                  <a:schemeClr val="tx1"/>
                </a:solidFill>
                <a:latin typeface="+mn-lt"/>
                <a:ea typeface="Georgia"/>
                <a:cs typeface="Georgia"/>
                <a:sym typeface="Georgia"/>
              </a:rPr>
              <a:t>:</a:t>
            </a:r>
          </a:p>
          <a:p>
            <a:pPr lvl="0" algn="ctr" rtl="0">
              <a:spcBef>
                <a:spcPts val="0"/>
              </a:spcBef>
              <a:buNone/>
            </a:pPr>
            <a:endParaRPr lang="en-GB" sz="1200" dirty="0">
              <a:solidFill>
                <a:schemeClr val="accent5"/>
              </a:solidFill>
              <a:latin typeface="+mn-lt"/>
              <a:ea typeface="Georgia"/>
              <a:cs typeface="Georgia"/>
              <a:sym typeface="Georgia"/>
            </a:endParaRPr>
          </a:p>
          <a:p>
            <a:pPr marL="266700">
              <a:spcAft>
                <a:spcPts val="600"/>
              </a:spcAft>
            </a:pPr>
            <a:r>
              <a:rPr lang="en-GB" sz="1500" b="1" dirty="0">
                <a:solidFill>
                  <a:srgbClr val="C00000"/>
                </a:solidFill>
                <a:latin typeface="+mn-lt"/>
              </a:rPr>
              <a:t>24 October –</a:t>
            </a:r>
            <a:r>
              <a:rPr lang="en-GB" sz="1500" b="1" i="1" dirty="0">
                <a:solidFill>
                  <a:srgbClr val="C00000"/>
                </a:solidFill>
                <a:latin typeface="+mn-lt"/>
              </a:rPr>
              <a:t> </a:t>
            </a:r>
            <a:r>
              <a:rPr lang="en-GB" sz="1500" b="1" i="1" dirty="0">
                <a:solidFill>
                  <a:srgbClr val="00B050"/>
                </a:solidFill>
                <a:latin typeface="+mn-lt"/>
              </a:rPr>
              <a:t>xxx </a:t>
            </a:r>
          </a:p>
          <a:p>
            <a:pPr marL="892175" indent="-620713">
              <a:spcAft>
                <a:spcPts val="600"/>
              </a:spcAft>
            </a:pPr>
            <a:r>
              <a:rPr lang="en-GB" sz="1500" b="1" dirty="0">
                <a:solidFill>
                  <a:srgbClr val="C00000"/>
                </a:solidFill>
                <a:latin typeface="+mn-lt"/>
              </a:rPr>
              <a:t>7 November –  </a:t>
            </a:r>
            <a:r>
              <a:rPr lang="en-GB" sz="1500" b="1" dirty="0">
                <a:effectLst/>
                <a:latin typeface="+mn-lt"/>
                <a:ea typeface="Calibri" panose="020F0502020204030204" pitchFamily="34" charset="0"/>
              </a:rPr>
              <a:t>Frontier? Who Says? (Early) Medieval Classifications and Exploitations of Frontier Spaces in Iberia and Elsewhere.</a:t>
            </a:r>
            <a:r>
              <a:rPr lang="en-GB" sz="1500" b="1" i="1" dirty="0">
                <a:solidFill>
                  <a:srgbClr val="00B050"/>
                </a:solidFill>
                <a:effectLst/>
                <a:latin typeface="+mn-lt"/>
                <a:ea typeface="Calibri" panose="020F0502020204030204" pitchFamily="34" charset="0"/>
              </a:rPr>
              <a:t> </a:t>
            </a:r>
            <a:r>
              <a:rPr lang="en-GB" sz="1500" i="1" dirty="0">
                <a:solidFill>
                  <a:schemeClr val="tx1"/>
                </a:solidFill>
                <a:latin typeface="+mn-lt"/>
              </a:rPr>
              <a:t>Dr Jonathan Jarrett </a:t>
            </a:r>
            <a:r>
              <a:rPr lang="en-GB" sz="1500" dirty="0">
                <a:solidFill>
                  <a:schemeClr val="tx1"/>
                </a:solidFill>
                <a:latin typeface="+mn-lt"/>
              </a:rPr>
              <a:t>(School of History, University of Leeds)</a:t>
            </a:r>
          </a:p>
          <a:p>
            <a:pPr indent="269875">
              <a:spcAft>
                <a:spcPts val="600"/>
              </a:spcAft>
            </a:pPr>
            <a:r>
              <a:rPr lang="en-GB" sz="1500" b="1" dirty="0">
                <a:solidFill>
                  <a:srgbClr val="C00000"/>
                </a:solidFill>
                <a:latin typeface="+mn-lt"/>
              </a:rPr>
              <a:t>14 November –  </a:t>
            </a:r>
            <a:r>
              <a:rPr lang="en-GB" sz="1500" b="1" dirty="0">
                <a:solidFill>
                  <a:schemeClr val="tx1"/>
                </a:solidFill>
                <a:effectLst/>
                <a:latin typeface="+mn-lt"/>
                <a:ea typeface="Calibri" panose="020F0502020204030204" pitchFamily="34" charset="0"/>
              </a:rPr>
              <a:t>Warhorse. A Medieval Revolution? Equestrian Landscapes, Material Culture and 	Zooarchaeology in Britain, AD800-1600</a:t>
            </a:r>
            <a:r>
              <a:rPr lang="en-GB" sz="1500" b="1" dirty="0">
                <a:solidFill>
                  <a:schemeClr val="tx1"/>
                </a:solidFill>
                <a:latin typeface="+mn-lt"/>
                <a:ea typeface="Calibri" panose="020F0502020204030204" pitchFamily="34" charset="0"/>
              </a:rPr>
              <a:t>. </a:t>
            </a:r>
            <a:r>
              <a:rPr lang="en-GB" sz="1500" i="1" dirty="0">
                <a:solidFill>
                  <a:schemeClr val="tx1"/>
                </a:solidFill>
                <a:latin typeface="+mn-lt"/>
              </a:rPr>
              <a:t>Prof Oliver Creighton </a:t>
            </a:r>
            <a:r>
              <a:rPr lang="en-GB" sz="1500" dirty="0">
                <a:solidFill>
                  <a:schemeClr val="tx1"/>
                </a:solidFill>
                <a:latin typeface="+mn-lt"/>
              </a:rPr>
              <a:t>(Dept of Archaeology, University 	of Exeter)</a:t>
            </a:r>
          </a:p>
          <a:p>
            <a:pPr indent="269875"/>
            <a:r>
              <a:rPr lang="en-GB" sz="1500" b="1" dirty="0">
                <a:solidFill>
                  <a:srgbClr val="C00000"/>
                </a:solidFill>
                <a:latin typeface="+mn-lt"/>
              </a:rPr>
              <a:t>21 November </a:t>
            </a:r>
            <a:r>
              <a:rPr lang="en-GB" sz="1500" b="1" dirty="0">
                <a:latin typeface="+mn-lt"/>
              </a:rPr>
              <a:t>– </a:t>
            </a:r>
            <a:r>
              <a:rPr lang="en-GB" sz="1500" b="1" dirty="0">
                <a:solidFill>
                  <a:srgbClr val="000000"/>
                </a:solidFill>
                <a:effectLst/>
                <a:latin typeface="+mn-lt"/>
                <a:ea typeface="Times New Roman" panose="02020603050405020304" pitchFamily="18" charset="0"/>
              </a:rPr>
              <a:t>Appetite for Destruction? The Role of Castle </a:t>
            </a:r>
            <a:r>
              <a:rPr lang="en-GB" sz="1500" b="1" dirty="0">
                <a:latin typeface="+mn-lt"/>
                <a:ea typeface="Times New Roman" panose="02020603050405020304" pitchFamily="18" charset="0"/>
              </a:rPr>
              <a:t>S</a:t>
            </a:r>
            <a:r>
              <a:rPr lang="en-GB" sz="1500" b="1" dirty="0">
                <a:solidFill>
                  <a:srgbClr val="000000"/>
                </a:solidFill>
                <a:effectLst/>
                <a:latin typeface="+mn-lt"/>
                <a:ea typeface="Times New Roman" panose="02020603050405020304" pitchFamily="18" charset="0"/>
              </a:rPr>
              <a:t>lighting in the Middle Ages.</a:t>
            </a:r>
            <a:r>
              <a:rPr lang="en-US" sz="1500" b="1" dirty="0">
                <a:latin typeface="+mn-lt"/>
              </a:rPr>
              <a:t>	</a:t>
            </a:r>
          </a:p>
          <a:p>
            <a:pPr marL="266700">
              <a:spcAft>
                <a:spcPts val="600"/>
              </a:spcAft>
            </a:pPr>
            <a:r>
              <a:rPr lang="en-US" sz="1500" i="1" dirty="0">
                <a:latin typeface="+mn-lt"/>
              </a:rPr>
              <a:t>	Dr Richard Nevell </a:t>
            </a:r>
            <a:r>
              <a:rPr lang="en-GB" sz="1500" dirty="0">
                <a:latin typeface="+mn-lt"/>
              </a:rPr>
              <a:t>(Dept of Archaeology, University of Exeter; Wikipedia)</a:t>
            </a:r>
          </a:p>
          <a:p>
            <a:pPr marL="261938">
              <a:spcAft>
                <a:spcPts val="600"/>
              </a:spcAft>
            </a:pPr>
            <a:r>
              <a:rPr lang="en-GB" sz="1500" b="1" dirty="0">
                <a:solidFill>
                  <a:srgbClr val="C00000"/>
                </a:solidFill>
                <a:latin typeface="+mn-lt"/>
              </a:rPr>
              <a:t>28 November </a:t>
            </a:r>
            <a:r>
              <a:rPr lang="en-GB" sz="1500" b="1" dirty="0">
                <a:solidFill>
                  <a:schemeClr val="tx1"/>
                </a:solidFill>
                <a:latin typeface="+mn-lt"/>
              </a:rPr>
              <a:t>– </a:t>
            </a:r>
            <a:r>
              <a:rPr lang="en-GB" sz="1500" b="1" dirty="0">
                <a:solidFill>
                  <a:srgbClr val="000000"/>
                </a:solidFill>
                <a:effectLst/>
                <a:latin typeface="+mn-lt"/>
                <a:ea typeface="Times New Roman" panose="02020603050405020304" pitchFamily="18" charset="0"/>
              </a:rPr>
              <a:t>Musical Warfare: </a:t>
            </a:r>
            <a:r>
              <a:rPr lang="en-GB" sz="1500" b="1" dirty="0">
                <a:latin typeface="+mn-lt"/>
                <a:ea typeface="Times New Roman" panose="02020603050405020304" pitchFamily="18" charset="0"/>
              </a:rPr>
              <a:t>C</a:t>
            </a:r>
            <a:r>
              <a:rPr lang="en-GB" sz="1500" b="1" dirty="0">
                <a:solidFill>
                  <a:srgbClr val="000000"/>
                </a:solidFill>
                <a:effectLst/>
                <a:latin typeface="+mn-lt"/>
                <a:ea typeface="Times New Roman" panose="02020603050405020304" pitchFamily="18" charset="0"/>
              </a:rPr>
              <a:t>rusade </a:t>
            </a:r>
            <a:r>
              <a:rPr lang="en-GB" sz="1500" b="1" dirty="0">
                <a:latin typeface="+mn-lt"/>
                <a:ea typeface="Times New Roman" panose="02020603050405020304" pitchFamily="18" charset="0"/>
              </a:rPr>
              <a:t>S</a:t>
            </a:r>
            <a:r>
              <a:rPr lang="en-GB" sz="1500" b="1" dirty="0">
                <a:solidFill>
                  <a:srgbClr val="000000"/>
                </a:solidFill>
                <a:effectLst/>
                <a:latin typeface="+mn-lt"/>
                <a:ea typeface="Times New Roman" panose="02020603050405020304" pitchFamily="18" charset="0"/>
              </a:rPr>
              <a:t>ongs and Arabic anti-Frankish Poetry</a:t>
            </a:r>
            <a:r>
              <a:rPr lang="en-GB" sz="1500" b="1" dirty="0">
                <a:solidFill>
                  <a:schemeClr val="tx1"/>
                </a:solidFill>
                <a:latin typeface="+mn-lt"/>
              </a:rPr>
              <a:t>.</a:t>
            </a:r>
            <a:r>
              <a:rPr lang="en-GB" sz="1500" b="1" i="1" dirty="0">
                <a:solidFill>
                  <a:srgbClr val="00B050"/>
                </a:solidFill>
                <a:latin typeface="+mn-lt"/>
              </a:rPr>
              <a:t> </a:t>
            </a:r>
            <a:r>
              <a:rPr lang="en-GB" sz="1500" i="1" dirty="0">
                <a:solidFill>
                  <a:schemeClr val="tx1"/>
                </a:solidFill>
                <a:latin typeface="+mn-lt"/>
              </a:rPr>
              <a:t>Kate Arnold 		</a:t>
            </a:r>
            <a:r>
              <a:rPr lang="en-GB" sz="1500" dirty="0">
                <a:solidFill>
                  <a:schemeClr val="tx1"/>
                </a:solidFill>
                <a:latin typeface="+mn-lt"/>
              </a:rPr>
              <a:t>(Nottingham Trent University); </a:t>
            </a:r>
            <a:r>
              <a:rPr lang="en-GB" sz="1500" b="1" dirty="0">
                <a:solidFill>
                  <a:schemeClr val="tx1"/>
                </a:solidFill>
                <a:latin typeface="+mn-lt"/>
              </a:rPr>
              <a:t>W</a:t>
            </a:r>
            <a:r>
              <a:rPr lang="en-GB" sz="1500" b="1" dirty="0">
                <a:effectLst/>
                <a:latin typeface="+mn-lt"/>
                <a:ea typeface="Calibri" panose="020F0502020204030204" pitchFamily="34" charset="0"/>
              </a:rPr>
              <a:t>riting War and Conflict in </a:t>
            </a:r>
            <a:r>
              <a:rPr lang="en-GB" sz="1500" b="1" dirty="0">
                <a:latin typeface="+mn-lt"/>
                <a:ea typeface="Calibri" panose="020F0502020204030204" pitchFamily="34" charset="0"/>
              </a:rPr>
              <a:t>H</a:t>
            </a:r>
            <a:r>
              <a:rPr lang="en-GB" sz="1500" b="1" dirty="0">
                <a:effectLst/>
                <a:latin typeface="+mn-lt"/>
                <a:ea typeface="Calibri" panose="020F0502020204030204" pitchFamily="34" charset="0"/>
              </a:rPr>
              <a:t>istorical Fiction</a:t>
            </a:r>
            <a:r>
              <a:rPr lang="en-GB" sz="1500" dirty="0">
                <a:solidFill>
                  <a:schemeClr val="tx1"/>
                </a:solidFill>
                <a:effectLst/>
                <a:latin typeface="+mn-lt"/>
                <a:ea typeface="Calibri" panose="020F0502020204030204" pitchFamily="34" charset="0"/>
              </a:rPr>
              <a:t>,</a:t>
            </a:r>
            <a:r>
              <a:rPr lang="en-GB" sz="1500" dirty="0">
                <a:solidFill>
                  <a:schemeClr val="tx1"/>
                </a:solidFill>
                <a:latin typeface="+mn-lt"/>
              </a:rPr>
              <a:t> </a:t>
            </a:r>
            <a:r>
              <a:rPr lang="en-GB" sz="1500" i="1" dirty="0">
                <a:effectLst/>
                <a:latin typeface="+mn-lt"/>
                <a:ea typeface="Calibri" panose="020F0502020204030204" pitchFamily="34" charset="0"/>
              </a:rPr>
              <a:t>James 	Aitcheson </a:t>
            </a:r>
            <a:r>
              <a:rPr lang="en-GB" sz="1500" dirty="0">
                <a:solidFill>
                  <a:schemeClr val="tx1"/>
                </a:solidFill>
                <a:effectLst/>
                <a:latin typeface="+mn-lt"/>
                <a:ea typeface="Calibri" panose="020F0502020204030204" pitchFamily="34" charset="0"/>
              </a:rPr>
              <a:t>(Department of Culture and Media, Sheffield Hallam University)</a:t>
            </a:r>
            <a:endParaRPr lang="en-GB" sz="1500" dirty="0">
              <a:solidFill>
                <a:schemeClr val="tx1"/>
              </a:solidFill>
              <a:latin typeface="+mn-lt"/>
            </a:endParaRPr>
          </a:p>
          <a:p>
            <a:pPr marL="892175" indent="-620713">
              <a:spcAft>
                <a:spcPts val="600"/>
              </a:spcAft>
            </a:pPr>
            <a:r>
              <a:rPr lang="en-GB" sz="1500" b="1" dirty="0">
                <a:solidFill>
                  <a:srgbClr val="C00000"/>
                </a:solidFill>
                <a:latin typeface="+mn-lt"/>
              </a:rPr>
              <a:t>5 December – </a:t>
            </a:r>
            <a:r>
              <a:rPr lang="en-GB" sz="1500" b="1" dirty="0">
                <a:solidFill>
                  <a:schemeClr val="tx1"/>
                </a:solidFill>
                <a:effectLst/>
                <a:latin typeface="+mn-lt"/>
                <a:ea typeface="Calibri" panose="020F0502020204030204" pitchFamily="34" charset="0"/>
              </a:rPr>
              <a:t>Kings, Conflict and </a:t>
            </a:r>
            <a:r>
              <a:rPr lang="en-GB" sz="1500" b="1" dirty="0" err="1">
                <a:solidFill>
                  <a:schemeClr val="tx1"/>
                </a:solidFill>
                <a:effectLst/>
                <a:latin typeface="+mn-lt"/>
                <a:ea typeface="Calibri" panose="020F0502020204030204" pitchFamily="34" charset="0"/>
              </a:rPr>
              <a:t>Peacemaking</a:t>
            </a:r>
            <a:r>
              <a:rPr lang="en-GB" sz="1500" b="1" dirty="0">
                <a:solidFill>
                  <a:schemeClr val="tx1"/>
                </a:solidFill>
                <a:effectLst/>
                <a:latin typeface="+mn-lt"/>
                <a:ea typeface="Calibri" panose="020F0502020204030204" pitchFamily="34" charset="0"/>
              </a:rPr>
              <a:t> in Medieval Norway. </a:t>
            </a:r>
            <a:r>
              <a:rPr lang="en-GB" sz="1500" i="1" dirty="0">
                <a:solidFill>
                  <a:schemeClr val="tx1"/>
                </a:solidFill>
                <a:latin typeface="+mn-lt"/>
              </a:rPr>
              <a:t>Harriet Clark</a:t>
            </a:r>
            <a:r>
              <a:rPr lang="en-GB" sz="1500" dirty="0">
                <a:solidFill>
                  <a:srgbClr val="000000"/>
                </a:solidFill>
                <a:effectLst/>
                <a:latin typeface="+mn-lt"/>
                <a:ea typeface="Calibri" panose="020F0502020204030204" pitchFamily="34" charset="0"/>
              </a:rPr>
              <a:t>; </a:t>
            </a:r>
            <a:r>
              <a:rPr lang="en-GB" sz="1500" b="1" dirty="0" err="1">
                <a:effectLst/>
                <a:latin typeface="+mn-lt"/>
                <a:ea typeface="Times New Roman" panose="02020603050405020304" pitchFamily="18" charset="0"/>
              </a:rPr>
              <a:t>Longphuirt</a:t>
            </a:r>
            <a:r>
              <a:rPr lang="en-GB" sz="1500" b="1" dirty="0">
                <a:effectLst/>
                <a:latin typeface="+mn-lt"/>
                <a:ea typeface="Times New Roman" panose="02020603050405020304" pitchFamily="18" charset="0"/>
              </a:rPr>
              <a:t>, </a:t>
            </a:r>
            <a:r>
              <a:rPr lang="en-GB" sz="1500" b="1" dirty="0" err="1">
                <a:effectLst/>
                <a:latin typeface="+mn-lt"/>
                <a:ea typeface="Times New Roman" panose="02020603050405020304" pitchFamily="18" charset="0"/>
              </a:rPr>
              <a:t>Wintersetlu</a:t>
            </a:r>
            <a:r>
              <a:rPr lang="en-GB" sz="1500" b="1" dirty="0">
                <a:effectLst/>
                <a:latin typeface="+mn-lt"/>
                <a:ea typeface="Times New Roman" panose="02020603050405020304" pitchFamily="18" charset="0"/>
              </a:rPr>
              <a:t>, and </a:t>
            </a:r>
            <a:r>
              <a:rPr lang="en-GB" sz="1500" b="1" dirty="0" err="1">
                <a:effectLst/>
                <a:latin typeface="+mn-lt"/>
                <a:ea typeface="Times New Roman" panose="02020603050405020304" pitchFamily="18" charset="0"/>
              </a:rPr>
              <a:t>Gorodišče</a:t>
            </a:r>
            <a:r>
              <a:rPr lang="en-GB" sz="1500" b="1" dirty="0">
                <a:effectLst/>
                <a:latin typeface="+mn-lt"/>
                <a:ea typeface="Times New Roman" panose="02020603050405020304" pitchFamily="18" charset="0"/>
              </a:rPr>
              <a:t>: A Comparison of Viking Overwintering Sites</a:t>
            </a:r>
            <a:r>
              <a:rPr lang="en-GB" sz="1500" dirty="0">
                <a:effectLst/>
                <a:latin typeface="+mn-lt"/>
                <a:ea typeface="Times New Roman" panose="02020603050405020304" pitchFamily="18" charset="0"/>
              </a:rPr>
              <a:t>, </a:t>
            </a:r>
            <a:r>
              <a:rPr lang="en-GB" sz="1500" i="1" dirty="0">
                <a:effectLst/>
                <a:latin typeface="+mn-lt"/>
                <a:ea typeface="Times New Roman" panose="02020603050405020304" pitchFamily="18" charset="0"/>
              </a:rPr>
              <a:t>William </a:t>
            </a:r>
            <a:r>
              <a:rPr lang="en-GB" sz="1500" i="1" dirty="0" err="1">
                <a:effectLst/>
                <a:latin typeface="+mn-lt"/>
                <a:ea typeface="Times New Roman" panose="02020603050405020304" pitchFamily="18" charset="0"/>
              </a:rPr>
              <a:t>Pidzamecky</a:t>
            </a:r>
            <a:r>
              <a:rPr lang="en-GB" sz="1500" i="1" dirty="0">
                <a:effectLst/>
                <a:latin typeface="+mn-lt"/>
                <a:ea typeface="Times New Roman" panose="02020603050405020304" pitchFamily="18" charset="0"/>
              </a:rPr>
              <a:t> </a:t>
            </a:r>
            <a:r>
              <a:rPr lang="en-GB" sz="1500" dirty="0">
                <a:effectLst/>
                <a:latin typeface="+mn-lt"/>
                <a:ea typeface="Times New Roman" panose="02020603050405020304" pitchFamily="18" charset="0"/>
              </a:rPr>
              <a:t>(both </a:t>
            </a:r>
            <a:r>
              <a:rPr lang="en-GB" sz="1500" dirty="0">
                <a:solidFill>
                  <a:schemeClr val="tx1"/>
                </a:solidFill>
                <a:latin typeface="+mn-lt"/>
              </a:rPr>
              <a:t>M4C; </a:t>
            </a:r>
            <a:r>
              <a:rPr lang="en-GB" sz="1500" dirty="0">
                <a:solidFill>
                  <a:srgbClr val="000000"/>
                </a:solidFill>
                <a:effectLst/>
                <a:latin typeface="+mn-lt"/>
                <a:ea typeface="Calibri" panose="020F0502020204030204" pitchFamily="34" charset="0"/>
              </a:rPr>
              <a:t>Centre for the Study of the Viking Age</a:t>
            </a:r>
            <a:r>
              <a:rPr lang="en-GB" sz="1500" dirty="0">
                <a:latin typeface="+mn-lt"/>
                <a:ea typeface="Calibri" panose="020F0502020204030204" pitchFamily="34" charset="0"/>
              </a:rPr>
              <a:t>, </a:t>
            </a:r>
            <a:r>
              <a:rPr lang="en-GB" sz="1500" dirty="0">
                <a:solidFill>
                  <a:srgbClr val="000000"/>
                </a:solidFill>
                <a:effectLst/>
                <a:latin typeface="+mn-lt"/>
                <a:ea typeface="Calibri" panose="020F0502020204030204" pitchFamily="34" charset="0"/>
              </a:rPr>
              <a:t>University of Nottingham)</a:t>
            </a:r>
            <a:endParaRPr lang="en-GB" sz="1500" dirty="0">
              <a:solidFill>
                <a:srgbClr val="00B050"/>
              </a:solidFill>
              <a:latin typeface="+mn-lt"/>
            </a:endParaRPr>
          </a:p>
          <a:p>
            <a:pPr marL="261938">
              <a:spcAft>
                <a:spcPts val="400"/>
              </a:spcAft>
            </a:pPr>
            <a:r>
              <a:rPr lang="en-GB" sz="1500" b="1" dirty="0">
                <a:solidFill>
                  <a:srgbClr val="C00000"/>
                </a:solidFill>
                <a:latin typeface="+mn-lt"/>
              </a:rPr>
              <a:t>12 December </a:t>
            </a:r>
            <a:r>
              <a:rPr lang="en-GB" sz="1500" b="1">
                <a:solidFill>
                  <a:srgbClr val="C00000"/>
                </a:solidFill>
                <a:latin typeface="+mn-lt"/>
              </a:rPr>
              <a:t>– tbc</a:t>
            </a:r>
            <a:endParaRPr sz="1500" dirty="0">
              <a:solidFill>
                <a:schemeClr val="accent5"/>
              </a:solidFill>
              <a:latin typeface="+mn-lt"/>
              <a:ea typeface="Cambria"/>
              <a:cs typeface="Cambria"/>
              <a:sym typeface="Cambria"/>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28752" y="250656"/>
            <a:ext cx="1239848" cy="1413427"/>
          </a:xfrm>
          <a:prstGeom prst="rect">
            <a:avLst/>
          </a:prstGeom>
        </p:spPr>
      </p:pic>
      <p:sp>
        <p:nvSpPr>
          <p:cNvPr id="3" name="TextBox 2"/>
          <p:cNvSpPr txBox="1"/>
          <p:nvPr/>
        </p:nvSpPr>
        <p:spPr>
          <a:xfrm>
            <a:off x="2504661" y="12801600"/>
            <a:ext cx="184731" cy="307777"/>
          </a:xfrm>
          <a:prstGeom prst="rect">
            <a:avLst/>
          </a:prstGeom>
          <a:noFill/>
        </p:spPr>
        <p:txBody>
          <a:bodyPr wrap="none" rtlCol="0">
            <a:spAutoFit/>
          </a:bodyPr>
          <a:lstStyle/>
          <a:p>
            <a:endParaRPr lang="en-GB" dirty="0"/>
          </a:p>
        </p:txBody>
      </p:sp>
      <p:sp>
        <p:nvSpPr>
          <p:cNvPr id="8" name="TextBox 7"/>
          <p:cNvSpPr txBox="1"/>
          <p:nvPr/>
        </p:nvSpPr>
        <p:spPr>
          <a:xfrm>
            <a:off x="0" y="11398918"/>
            <a:ext cx="9268129" cy="430887"/>
          </a:xfrm>
          <a:prstGeom prst="rect">
            <a:avLst/>
          </a:prstGeom>
          <a:noFill/>
        </p:spPr>
        <p:txBody>
          <a:bodyPr wrap="square" rtlCol="0">
            <a:spAutoFit/>
          </a:bodyPr>
          <a:lstStyle/>
          <a:p>
            <a:pPr algn="ctr"/>
            <a:r>
              <a:rPr lang="en-GB" sz="1100" i="1" dirty="0"/>
              <a:t>Left: Ashby-de-la-Zouch castle</a:t>
            </a:r>
            <a:r>
              <a:rPr lang="en-GB" sz="1100" i="1"/>
              <a:t>, Leicestershire. Right</a:t>
            </a:r>
            <a:r>
              <a:rPr lang="en-GB" sz="1100" i="1" dirty="0"/>
              <a:t>: War on foot and horse as depicted on the </a:t>
            </a:r>
            <a:r>
              <a:rPr lang="en-GB" sz="1100" i="1" dirty="0" err="1"/>
              <a:t>Bayeaux</a:t>
            </a:r>
            <a:r>
              <a:rPr lang="en-GB" sz="1100" i="1" dirty="0"/>
              <a:t> Tapestry</a:t>
            </a:r>
          </a:p>
          <a:p>
            <a:pPr algn="ctr"/>
            <a:endParaRPr lang="en-GB" sz="1100" dirty="0"/>
          </a:p>
        </p:txBody>
      </p:sp>
      <p:pic>
        <p:nvPicPr>
          <p:cNvPr id="11" name="Picture 10">
            <a:extLst>
              <a:ext uri="{FF2B5EF4-FFF2-40B4-BE49-F238E27FC236}">
                <a16:creationId xmlns:a16="http://schemas.microsoft.com/office/drawing/2014/main" id="{5E123A54-F82C-49D7-84D6-1D1E58CC6CCC}"/>
              </a:ext>
            </a:extLst>
          </p:cNvPr>
          <p:cNvPicPr>
            <a:picLocks noChangeAspect="1"/>
          </p:cNvPicPr>
          <p:nvPr/>
        </p:nvPicPr>
        <p:blipFill rotWithShape="1">
          <a:blip r:embed="rId7">
            <a:extLst>
              <a:ext uri="{837473B0-CC2E-450A-ABE3-18F120FF3D39}">
                <a1611:picAttrSrcUrl xmlns:a1611="http://schemas.microsoft.com/office/drawing/2016/11/main" r:id="rId8"/>
              </a:ext>
            </a:extLst>
          </a:blip>
          <a:srcRect r="9046"/>
          <a:stretch/>
        </p:blipFill>
        <p:spPr>
          <a:xfrm>
            <a:off x="5153555" y="8346123"/>
            <a:ext cx="4224620" cy="3055657"/>
          </a:xfrm>
          <a:prstGeom prst="rect">
            <a:avLst/>
          </a:prstGeom>
        </p:spPr>
      </p:pic>
      <p:sp>
        <p:nvSpPr>
          <p:cNvPr id="4" name="Rectangle 1">
            <a:extLst>
              <a:ext uri="{FF2B5EF4-FFF2-40B4-BE49-F238E27FC236}">
                <a16:creationId xmlns:a16="http://schemas.microsoft.com/office/drawing/2014/main" id="{D41CB116-3BC0-43B8-B378-80DF9306232F}"/>
              </a:ext>
            </a:extLst>
          </p:cNvPr>
          <p:cNvSpPr>
            <a:spLocks noChangeArrowheads="1"/>
          </p:cNvSpPr>
          <p:nvPr/>
        </p:nvSpPr>
        <p:spPr bwMode="auto">
          <a:xfrm>
            <a:off x="0" y="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William Pidzamecky</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CA8C3778-0B26-46DC-BFA2-DD0D49628700}"/>
              </a:ext>
            </a:extLst>
          </p:cNvPr>
          <p:cNvSpPr>
            <a:spLocks noChangeArrowheads="1"/>
          </p:cNvSpPr>
          <p:nvPr/>
        </p:nvSpPr>
        <p:spPr bwMode="auto">
          <a:xfrm>
            <a:off x="152400" y="15240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Calibri" panose="020F0502020204030204" pitchFamily="34" charset="0"/>
              </a:rPr>
              <a:t>William Pidzamecky</a:t>
            </a: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1026" name="Picture 2" descr="Ashby Castle">
            <a:extLst>
              <a:ext uri="{FF2B5EF4-FFF2-40B4-BE49-F238E27FC236}">
                <a16:creationId xmlns:a16="http://schemas.microsoft.com/office/drawing/2014/main" id="{32B05131-B388-4F1C-B911-6FCE2BB703A0}"/>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4610" t="16377"/>
          <a:stretch/>
        </p:blipFill>
        <p:spPr bwMode="auto">
          <a:xfrm>
            <a:off x="223025" y="8311974"/>
            <a:ext cx="4748001" cy="30556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thema">
  <a:themeElements>
    <a:clrScheme name="Office-thema">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TotalTime>
  <Words>370</Words>
  <Application>Microsoft Office PowerPoint</Application>
  <PresentationFormat>A3 Paper (297x420 mm)</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Office-thema</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Archaeology  and Ancient History  Wednesday Research Seminars</dc:title>
  <dc:creator>Hughes, Philip J.</dc:creator>
  <cp:lastModifiedBy>Christie, Neil J. (Prof.)</cp:lastModifiedBy>
  <cp:revision>59</cp:revision>
  <cp:lastPrinted>2023-09-05T09:46:59Z</cp:lastPrinted>
  <dcterms:modified xsi:type="dcterms:W3CDTF">2023-09-12T10:28:52Z</dcterms:modified>
</cp:coreProperties>
</file>